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–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–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31" autoAdjust="0"/>
    <p:restoredTop sz="94660"/>
  </p:normalViewPr>
  <p:slideViewPr>
    <p:cSldViewPr>
      <p:cViewPr varScale="1">
        <p:scale>
          <a:sx n="105" d="100"/>
          <a:sy n="105" d="100"/>
        </p:scale>
        <p:origin x="143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207B-2762-4BDA-BBE8-1CDB3E581481}" type="datetimeFigureOut">
              <a:rPr lang="nb-NO" smtClean="0"/>
              <a:t>04.06.2019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4C0B-6D24-4625-BD41-E7DD74040B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17011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207B-2762-4BDA-BBE8-1CDB3E581481}" type="datetimeFigureOut">
              <a:rPr lang="nb-NO" smtClean="0"/>
              <a:t>04.06.2019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4C0B-6D24-4625-BD41-E7DD74040B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0885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207B-2762-4BDA-BBE8-1CDB3E581481}" type="datetimeFigureOut">
              <a:rPr lang="nb-NO" smtClean="0"/>
              <a:t>04.06.2019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4C0B-6D24-4625-BD41-E7DD74040B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769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207B-2762-4BDA-BBE8-1CDB3E581481}" type="datetimeFigureOut">
              <a:rPr lang="nb-NO" smtClean="0"/>
              <a:t>04.06.2019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4C0B-6D24-4625-BD41-E7DD74040B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50801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207B-2762-4BDA-BBE8-1CDB3E581481}" type="datetimeFigureOut">
              <a:rPr lang="nb-NO" smtClean="0"/>
              <a:t>04.06.2019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4C0B-6D24-4625-BD41-E7DD74040B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7912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207B-2762-4BDA-BBE8-1CDB3E581481}" type="datetimeFigureOut">
              <a:rPr lang="nb-NO" smtClean="0"/>
              <a:t>04.06.2019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4C0B-6D24-4625-BD41-E7DD74040B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54766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207B-2762-4BDA-BBE8-1CDB3E581481}" type="datetimeFigureOut">
              <a:rPr lang="nb-NO" smtClean="0"/>
              <a:t>04.06.2019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4C0B-6D24-4625-BD41-E7DD74040B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94592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207B-2762-4BDA-BBE8-1CDB3E581481}" type="datetimeFigureOut">
              <a:rPr lang="nb-NO" smtClean="0"/>
              <a:t>04.06.2019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4C0B-6D24-4625-BD41-E7DD74040B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14187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207B-2762-4BDA-BBE8-1CDB3E581481}" type="datetimeFigureOut">
              <a:rPr lang="nb-NO" smtClean="0"/>
              <a:t>04.06.2019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4C0B-6D24-4625-BD41-E7DD74040B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27887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207B-2762-4BDA-BBE8-1CDB3E581481}" type="datetimeFigureOut">
              <a:rPr lang="nb-NO" smtClean="0"/>
              <a:t>04.06.2019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4C0B-6D24-4625-BD41-E7DD74040B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12681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207B-2762-4BDA-BBE8-1CDB3E581481}" type="datetimeFigureOut">
              <a:rPr lang="nb-NO" smtClean="0"/>
              <a:t>04.06.2019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4C0B-6D24-4625-BD41-E7DD74040B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44386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B207B-2762-4BDA-BBE8-1CDB3E581481}" type="datetimeFigureOut">
              <a:rPr lang="nb-NO" smtClean="0"/>
              <a:t>04.06.2019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94C0B-6D24-4625-BD41-E7DD74040B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20107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Rett linje 3"/>
          <p:cNvCxnSpPr/>
          <p:nvPr/>
        </p:nvCxnSpPr>
        <p:spPr>
          <a:xfrm flipV="1">
            <a:off x="1236463" y="2273220"/>
            <a:ext cx="7223969" cy="140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kstSylinder 4"/>
          <p:cNvSpPr txBox="1"/>
          <p:nvPr/>
        </p:nvSpPr>
        <p:spPr>
          <a:xfrm>
            <a:off x="1485105" y="476672"/>
            <a:ext cx="4320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600" b="1" dirty="0" smtClean="0">
                <a:solidFill>
                  <a:srgbClr val="FF5000"/>
                </a:solidFill>
              </a:rPr>
              <a:t>Tidslinje Namsmannsinnsendelser – hver måned</a:t>
            </a:r>
            <a:endParaRPr lang="nb-NO" sz="1600" b="1" dirty="0">
              <a:solidFill>
                <a:srgbClr val="FF5000"/>
              </a:solidFill>
            </a:endParaRPr>
          </a:p>
        </p:txBody>
      </p:sp>
      <p:sp>
        <p:nvSpPr>
          <p:cNvPr id="6" name="TekstSylinder 5"/>
          <p:cNvSpPr txBox="1"/>
          <p:nvPr/>
        </p:nvSpPr>
        <p:spPr>
          <a:xfrm rot="18948130">
            <a:off x="1741312" y="1606788"/>
            <a:ext cx="7796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 smtClean="0"/>
              <a:t>7. mnd 1</a:t>
            </a:r>
            <a:endParaRPr lang="nb-NO" sz="1100" dirty="0"/>
          </a:p>
        </p:txBody>
      </p:sp>
      <p:sp>
        <p:nvSpPr>
          <p:cNvPr id="7" name="TekstSylinder 6"/>
          <p:cNvSpPr txBox="1"/>
          <p:nvPr/>
        </p:nvSpPr>
        <p:spPr>
          <a:xfrm rot="18948130">
            <a:off x="2359365" y="1587302"/>
            <a:ext cx="8384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 smtClean="0"/>
              <a:t>10. mnd 1</a:t>
            </a:r>
            <a:endParaRPr lang="nb-NO" sz="1100" dirty="0"/>
          </a:p>
        </p:txBody>
      </p:sp>
      <p:sp>
        <p:nvSpPr>
          <p:cNvPr id="9" name="TekstSylinder 8"/>
          <p:cNvSpPr txBox="1"/>
          <p:nvPr/>
        </p:nvSpPr>
        <p:spPr>
          <a:xfrm rot="18948130">
            <a:off x="5257884" y="1408339"/>
            <a:ext cx="1394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 smtClean="0"/>
              <a:t>28. mnd 1 &gt; </a:t>
            </a:r>
            <a:r>
              <a:rPr lang="nb-NO" sz="1100" dirty="0" smtClean="0">
                <a:solidFill>
                  <a:schemeClr val="accent6">
                    <a:lumMod val="50000"/>
                  </a:schemeClr>
                </a:solidFill>
              </a:rPr>
              <a:t>7. mnd 2 </a:t>
            </a:r>
            <a:endParaRPr lang="nb-NO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kstSylinder 9"/>
          <p:cNvSpPr txBox="1"/>
          <p:nvPr/>
        </p:nvSpPr>
        <p:spPr>
          <a:xfrm rot="18948130">
            <a:off x="3673722" y="1552713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 smtClean="0"/>
              <a:t>21. mnd 1</a:t>
            </a:r>
            <a:endParaRPr lang="nb-NO" sz="1100" dirty="0"/>
          </a:p>
        </p:txBody>
      </p:sp>
      <p:sp>
        <p:nvSpPr>
          <p:cNvPr id="11" name="TekstSylinder 10"/>
          <p:cNvSpPr txBox="1"/>
          <p:nvPr/>
        </p:nvSpPr>
        <p:spPr>
          <a:xfrm rot="18948130">
            <a:off x="6880952" y="1496422"/>
            <a:ext cx="11199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 smtClean="0">
                <a:solidFill>
                  <a:schemeClr val="accent6">
                    <a:lumMod val="50000"/>
                  </a:schemeClr>
                </a:solidFill>
              </a:rPr>
              <a:t>12. mnd 2</a:t>
            </a:r>
            <a:r>
              <a:rPr lang="nb-NO" sz="1100" dirty="0" smtClean="0"/>
              <a:t> </a:t>
            </a:r>
            <a:endParaRPr lang="nb-NO" sz="1100" dirty="0"/>
          </a:p>
        </p:txBody>
      </p:sp>
      <p:cxnSp>
        <p:nvCxnSpPr>
          <p:cNvPr id="15" name="Rett linje 14"/>
          <p:cNvCxnSpPr/>
          <p:nvPr/>
        </p:nvCxnSpPr>
        <p:spPr>
          <a:xfrm>
            <a:off x="7789191" y="2039362"/>
            <a:ext cx="0" cy="469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kstSylinder 18"/>
          <p:cNvSpPr txBox="1"/>
          <p:nvPr/>
        </p:nvSpPr>
        <p:spPr>
          <a:xfrm rot="19146260">
            <a:off x="377843" y="2950474"/>
            <a:ext cx="19348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 smtClean="0"/>
              <a:t>Purringer (4-18) sendes – </a:t>
            </a:r>
            <a:r>
              <a:rPr lang="nb-NO" sz="1100" dirty="0" smtClean="0">
                <a:solidFill>
                  <a:srgbClr val="00B0F0"/>
                </a:solidFill>
              </a:rPr>
              <a:t>Ella</a:t>
            </a:r>
            <a:endParaRPr lang="nb-NO" sz="1100" dirty="0">
              <a:solidFill>
                <a:srgbClr val="00B0F0"/>
              </a:solidFill>
            </a:endParaRPr>
          </a:p>
        </p:txBody>
      </p:sp>
      <p:sp>
        <p:nvSpPr>
          <p:cNvPr id="20" name="TekstSylinder 19"/>
          <p:cNvSpPr txBox="1"/>
          <p:nvPr/>
        </p:nvSpPr>
        <p:spPr>
          <a:xfrm rot="19146260">
            <a:off x="450946" y="3202727"/>
            <a:ext cx="25792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 smtClean="0"/>
              <a:t>Faktura for neste husleie sendes ut – </a:t>
            </a:r>
            <a:r>
              <a:rPr lang="nb-NO" sz="1100" dirty="0" smtClean="0">
                <a:solidFill>
                  <a:srgbClr val="00B0F0"/>
                </a:solidFill>
              </a:rPr>
              <a:t>Ella</a:t>
            </a:r>
            <a:endParaRPr lang="nb-NO" sz="1100" dirty="0">
              <a:solidFill>
                <a:srgbClr val="7030A0"/>
              </a:solidFill>
            </a:endParaRPr>
          </a:p>
        </p:txBody>
      </p:sp>
      <p:sp>
        <p:nvSpPr>
          <p:cNvPr id="22" name="TekstSylinder 21"/>
          <p:cNvSpPr txBox="1"/>
          <p:nvPr/>
        </p:nvSpPr>
        <p:spPr>
          <a:xfrm rot="19146260">
            <a:off x="2833211" y="3323291"/>
            <a:ext cx="33169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/>
              <a:t>Fysisk oppsøk av leietaker med </a:t>
            </a:r>
            <a:r>
              <a:rPr lang="nb-NO" sz="1100" dirty="0" smtClean="0"/>
              <a:t>«Brosjyre» </a:t>
            </a:r>
            <a:r>
              <a:rPr lang="nb-NO" sz="1100" dirty="0"/>
              <a:t>på </a:t>
            </a:r>
            <a:r>
              <a:rPr lang="nb-NO" sz="1100" dirty="0" smtClean="0"/>
              <a:t>døren. Ved kontakt, </a:t>
            </a:r>
            <a:r>
              <a:rPr lang="nb-NO" sz="1100" dirty="0"/>
              <a:t>hjelp leietaker til </a:t>
            </a:r>
            <a:r>
              <a:rPr lang="nb-NO" sz="1100" dirty="0" smtClean="0"/>
              <a:t>selvhjelp</a:t>
            </a:r>
            <a:r>
              <a:rPr lang="nb-NO" sz="1100" dirty="0"/>
              <a:t> </a:t>
            </a:r>
            <a:r>
              <a:rPr lang="nb-NO" sz="1100" dirty="0" smtClean="0"/>
              <a:t>–</a:t>
            </a:r>
            <a:r>
              <a:rPr lang="nb-NO" sz="1100" dirty="0"/>
              <a:t> </a:t>
            </a:r>
            <a:r>
              <a:rPr lang="nb-NO" sz="1100" dirty="0" smtClean="0">
                <a:solidFill>
                  <a:srgbClr val="00B050"/>
                </a:solidFill>
              </a:rPr>
              <a:t>Abou/</a:t>
            </a:r>
            <a:r>
              <a:rPr lang="nb-NO" sz="1100" dirty="0" smtClean="0">
                <a:solidFill>
                  <a:srgbClr val="C00000"/>
                </a:solidFill>
              </a:rPr>
              <a:t>Anders</a:t>
            </a:r>
            <a:r>
              <a:rPr lang="nb-NO" sz="1100" dirty="0" smtClean="0">
                <a:solidFill>
                  <a:srgbClr val="00B050"/>
                </a:solidFill>
              </a:rPr>
              <a:t> </a:t>
            </a:r>
            <a:endParaRPr lang="nb-NO" sz="1100" dirty="0"/>
          </a:p>
        </p:txBody>
      </p:sp>
      <p:sp>
        <p:nvSpPr>
          <p:cNvPr id="23" name="TekstSylinder 22"/>
          <p:cNvSpPr txBox="1"/>
          <p:nvPr/>
        </p:nvSpPr>
        <p:spPr>
          <a:xfrm rot="19146260">
            <a:off x="1187262" y="3375732"/>
            <a:ext cx="32339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i="1" dirty="0"/>
              <a:t>B</a:t>
            </a:r>
            <a:r>
              <a:rPr lang="nb-NO" sz="1100" i="1" dirty="0" smtClean="0"/>
              <a:t>egjæring </a:t>
            </a:r>
            <a:r>
              <a:rPr lang="nb-NO" sz="1100" i="1" dirty="0"/>
              <a:t>om fravikelse </a:t>
            </a:r>
            <a:r>
              <a:rPr lang="nb-NO" sz="1100" dirty="0" smtClean="0"/>
              <a:t>sendes til Namsmann – </a:t>
            </a:r>
            <a:r>
              <a:rPr lang="nb-NO" sz="1100" dirty="0">
                <a:solidFill>
                  <a:srgbClr val="00B0F0"/>
                </a:solidFill>
              </a:rPr>
              <a:t>Ella</a:t>
            </a:r>
            <a:endParaRPr lang="nb-NO" sz="1100" dirty="0">
              <a:solidFill>
                <a:srgbClr val="7030A0"/>
              </a:solidFill>
            </a:endParaRPr>
          </a:p>
        </p:txBody>
      </p:sp>
      <p:sp>
        <p:nvSpPr>
          <p:cNvPr id="24" name="TekstSylinder 23"/>
          <p:cNvSpPr txBox="1"/>
          <p:nvPr/>
        </p:nvSpPr>
        <p:spPr>
          <a:xfrm rot="19053225">
            <a:off x="4327047" y="3187653"/>
            <a:ext cx="26396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/>
              <a:t>Fysisk kontroll av </a:t>
            </a:r>
            <a:r>
              <a:rPr lang="nb-NO" sz="1100" dirty="0" smtClean="0"/>
              <a:t>leilighet – </a:t>
            </a:r>
            <a:r>
              <a:rPr lang="nb-NO" sz="1100" dirty="0" smtClean="0">
                <a:solidFill>
                  <a:srgbClr val="00B050"/>
                </a:solidFill>
              </a:rPr>
              <a:t>Abou/</a:t>
            </a:r>
            <a:r>
              <a:rPr lang="nb-NO" sz="1100" dirty="0" smtClean="0">
                <a:solidFill>
                  <a:srgbClr val="C00000"/>
                </a:solidFill>
              </a:rPr>
              <a:t>Anders</a:t>
            </a:r>
            <a:endParaRPr lang="nb-NO" sz="1100" dirty="0">
              <a:solidFill>
                <a:srgbClr val="00B050"/>
              </a:solidFill>
            </a:endParaRPr>
          </a:p>
        </p:txBody>
      </p:sp>
      <p:sp>
        <p:nvSpPr>
          <p:cNvPr id="29" name="TekstSylinder 28"/>
          <p:cNvSpPr txBox="1"/>
          <p:nvPr/>
        </p:nvSpPr>
        <p:spPr>
          <a:xfrm rot="19146260">
            <a:off x="89974" y="2828255"/>
            <a:ext cx="14352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 smtClean="0"/>
              <a:t>Forfall leie for alle BO</a:t>
            </a:r>
            <a:endParaRPr lang="nb-NO" sz="1100" dirty="0"/>
          </a:p>
        </p:txBody>
      </p:sp>
      <p:sp>
        <p:nvSpPr>
          <p:cNvPr id="30" name="TekstSylinder 29"/>
          <p:cNvSpPr txBox="1"/>
          <p:nvPr/>
        </p:nvSpPr>
        <p:spPr>
          <a:xfrm rot="18948130">
            <a:off x="1031079" y="1609706"/>
            <a:ext cx="7328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 smtClean="0"/>
              <a:t>1. mnd 1</a:t>
            </a:r>
            <a:endParaRPr lang="nb-NO" sz="1100" dirty="0"/>
          </a:p>
        </p:txBody>
      </p:sp>
      <p:sp>
        <p:nvSpPr>
          <p:cNvPr id="32" name="TekstSylinder 31"/>
          <p:cNvSpPr txBox="1"/>
          <p:nvPr/>
        </p:nvSpPr>
        <p:spPr>
          <a:xfrm rot="19094480">
            <a:off x="1901630" y="3402397"/>
            <a:ext cx="34536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 smtClean="0"/>
              <a:t>E-post (Telefon, SMS) kontakt </a:t>
            </a:r>
            <a:r>
              <a:rPr lang="nb-NO" sz="1100" dirty="0"/>
              <a:t>med </a:t>
            </a:r>
            <a:r>
              <a:rPr lang="nb-NO" sz="1100" dirty="0" smtClean="0"/>
              <a:t>«Namsmannskunder» - Send brosjyre + kontoutdrag – </a:t>
            </a:r>
            <a:r>
              <a:rPr lang="nb-NO" sz="1100" dirty="0" smtClean="0">
                <a:solidFill>
                  <a:srgbClr val="C00000"/>
                </a:solidFill>
              </a:rPr>
              <a:t>Anders</a:t>
            </a:r>
            <a:endParaRPr lang="nb-NO" sz="1100" dirty="0">
              <a:solidFill>
                <a:srgbClr val="C00000"/>
              </a:solidFill>
            </a:endParaRPr>
          </a:p>
        </p:txBody>
      </p:sp>
      <p:sp>
        <p:nvSpPr>
          <p:cNvPr id="33" name="TekstSylinder 32"/>
          <p:cNvSpPr txBox="1"/>
          <p:nvPr/>
        </p:nvSpPr>
        <p:spPr>
          <a:xfrm rot="18948130">
            <a:off x="4319888" y="1413025"/>
            <a:ext cx="14080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 smtClean="0"/>
              <a:t>22. mnd 1 &gt; </a:t>
            </a:r>
            <a:r>
              <a:rPr lang="nb-NO" sz="1100" dirty="0" smtClean="0">
                <a:solidFill>
                  <a:schemeClr val="accent6">
                    <a:lumMod val="50000"/>
                  </a:schemeClr>
                </a:solidFill>
              </a:rPr>
              <a:t>7.mnd 2</a:t>
            </a:r>
            <a:endParaRPr lang="nb-NO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1" name="TekstSylinder 40"/>
          <p:cNvSpPr txBox="1"/>
          <p:nvPr/>
        </p:nvSpPr>
        <p:spPr>
          <a:xfrm rot="18948130">
            <a:off x="7528420" y="1495167"/>
            <a:ext cx="11241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 smtClean="0">
                <a:solidFill>
                  <a:schemeClr val="accent6">
                    <a:lumMod val="50000"/>
                  </a:schemeClr>
                </a:solidFill>
              </a:rPr>
              <a:t>14. &gt; 21. mnd 2</a:t>
            </a:r>
            <a:endParaRPr lang="nb-NO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5" name="TekstSylinder 34"/>
          <p:cNvSpPr txBox="1"/>
          <p:nvPr/>
        </p:nvSpPr>
        <p:spPr>
          <a:xfrm rot="18948130">
            <a:off x="3001831" y="1556020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 smtClean="0"/>
              <a:t>14. mnd 1 </a:t>
            </a:r>
            <a:endParaRPr lang="nb-NO" sz="1100" dirty="0"/>
          </a:p>
        </p:txBody>
      </p:sp>
      <p:sp>
        <p:nvSpPr>
          <p:cNvPr id="37" name="TekstSylinder 36"/>
          <p:cNvSpPr txBox="1"/>
          <p:nvPr/>
        </p:nvSpPr>
        <p:spPr>
          <a:xfrm rot="19094480">
            <a:off x="532880" y="3424987"/>
            <a:ext cx="32068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 smtClean="0"/>
              <a:t>SMS til LT, «</a:t>
            </a:r>
            <a:r>
              <a:rPr lang="nb-NO" sz="1100" i="1" dirty="0" smtClean="0"/>
              <a:t>Nå sendes du (snart) til </a:t>
            </a:r>
            <a:r>
              <a:rPr lang="nb-NO" sz="1100" i="1" dirty="0" err="1" smtClean="0"/>
              <a:t>Nams</a:t>
            </a:r>
            <a:r>
              <a:rPr lang="nb-NO" sz="1100" dirty="0"/>
              <a:t>..» – </a:t>
            </a:r>
            <a:r>
              <a:rPr lang="nb-NO" sz="1100" dirty="0">
                <a:solidFill>
                  <a:srgbClr val="C00000"/>
                </a:solidFill>
              </a:rPr>
              <a:t>Anders</a:t>
            </a:r>
          </a:p>
        </p:txBody>
      </p:sp>
      <p:sp>
        <p:nvSpPr>
          <p:cNvPr id="38" name="TekstSylinder 37"/>
          <p:cNvSpPr txBox="1"/>
          <p:nvPr/>
        </p:nvSpPr>
        <p:spPr>
          <a:xfrm rot="19053225">
            <a:off x="6083486" y="3008211"/>
            <a:ext cx="23054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 smtClean="0"/>
              <a:t>Avtale fraflytt/sluttoppgjør – </a:t>
            </a:r>
            <a:r>
              <a:rPr lang="nb-NO" sz="1100" dirty="0" smtClean="0">
                <a:solidFill>
                  <a:srgbClr val="7030A0"/>
                </a:solidFill>
              </a:rPr>
              <a:t>Lena</a:t>
            </a:r>
            <a:endParaRPr lang="nb-NO" sz="1100" dirty="0">
              <a:solidFill>
                <a:srgbClr val="7030A0"/>
              </a:solidFill>
            </a:endParaRPr>
          </a:p>
        </p:txBody>
      </p:sp>
      <p:sp>
        <p:nvSpPr>
          <p:cNvPr id="44" name="TekstSylinder 43"/>
          <p:cNvSpPr txBox="1"/>
          <p:nvPr/>
        </p:nvSpPr>
        <p:spPr>
          <a:xfrm rot="18948130">
            <a:off x="8067300" y="1493027"/>
            <a:ext cx="10178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 smtClean="0">
                <a:solidFill>
                  <a:schemeClr val="accent6">
                    <a:lumMod val="50000"/>
                  </a:schemeClr>
                </a:solidFill>
              </a:rPr>
              <a:t>Ca. 21. mnd 2</a:t>
            </a:r>
            <a:endParaRPr lang="nb-NO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7" name="TekstSylinder 46"/>
          <p:cNvSpPr txBox="1"/>
          <p:nvPr/>
        </p:nvSpPr>
        <p:spPr>
          <a:xfrm rot="19053225">
            <a:off x="6741671" y="3142556"/>
            <a:ext cx="202649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nb-NO" sz="1100" dirty="0" smtClean="0"/>
              <a:t>UTKASTELSE – </a:t>
            </a:r>
            <a:r>
              <a:rPr lang="nb-NO" sz="1100" dirty="0" smtClean="0">
                <a:solidFill>
                  <a:srgbClr val="00B050"/>
                </a:solidFill>
              </a:rPr>
              <a:t>Abou/</a:t>
            </a:r>
            <a:r>
              <a:rPr lang="nb-NO" sz="1100" dirty="0" smtClean="0"/>
              <a:t>Namsmann</a:t>
            </a:r>
            <a:endParaRPr lang="nb-NO" sz="1100" dirty="0"/>
          </a:p>
        </p:txBody>
      </p:sp>
      <p:cxnSp>
        <p:nvCxnSpPr>
          <p:cNvPr id="48" name="Rett linje 47"/>
          <p:cNvCxnSpPr/>
          <p:nvPr/>
        </p:nvCxnSpPr>
        <p:spPr>
          <a:xfrm>
            <a:off x="3900759" y="2048371"/>
            <a:ext cx="0" cy="469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tt linje 48"/>
          <p:cNvCxnSpPr/>
          <p:nvPr/>
        </p:nvCxnSpPr>
        <p:spPr>
          <a:xfrm>
            <a:off x="3252687" y="2048371"/>
            <a:ext cx="0" cy="469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tt linje 49"/>
          <p:cNvCxnSpPr/>
          <p:nvPr/>
        </p:nvCxnSpPr>
        <p:spPr>
          <a:xfrm>
            <a:off x="2604615" y="2048371"/>
            <a:ext cx="0" cy="469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Rett linje 50"/>
          <p:cNvCxnSpPr/>
          <p:nvPr/>
        </p:nvCxnSpPr>
        <p:spPr>
          <a:xfrm>
            <a:off x="1956543" y="2039362"/>
            <a:ext cx="0" cy="469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Rett linje 51"/>
          <p:cNvCxnSpPr/>
          <p:nvPr/>
        </p:nvCxnSpPr>
        <p:spPr>
          <a:xfrm>
            <a:off x="1236463" y="2039362"/>
            <a:ext cx="0" cy="469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Rett linje 52"/>
          <p:cNvCxnSpPr/>
          <p:nvPr/>
        </p:nvCxnSpPr>
        <p:spPr>
          <a:xfrm>
            <a:off x="4644008" y="2039362"/>
            <a:ext cx="0" cy="469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Rett linje 53"/>
          <p:cNvCxnSpPr/>
          <p:nvPr/>
        </p:nvCxnSpPr>
        <p:spPr>
          <a:xfrm>
            <a:off x="5580112" y="2048371"/>
            <a:ext cx="0" cy="469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Rett linje 54"/>
          <p:cNvCxnSpPr/>
          <p:nvPr/>
        </p:nvCxnSpPr>
        <p:spPr>
          <a:xfrm>
            <a:off x="6493047" y="2074026"/>
            <a:ext cx="0" cy="469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Rett linje 55"/>
          <p:cNvCxnSpPr/>
          <p:nvPr/>
        </p:nvCxnSpPr>
        <p:spPr>
          <a:xfrm>
            <a:off x="7141119" y="2048371"/>
            <a:ext cx="0" cy="469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tt linje 35"/>
          <p:cNvCxnSpPr/>
          <p:nvPr/>
        </p:nvCxnSpPr>
        <p:spPr>
          <a:xfrm>
            <a:off x="8460432" y="2039362"/>
            <a:ext cx="0" cy="469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kstSylinder 38"/>
          <p:cNvSpPr txBox="1"/>
          <p:nvPr/>
        </p:nvSpPr>
        <p:spPr>
          <a:xfrm rot="18948130">
            <a:off x="6227831" y="1513472"/>
            <a:ext cx="11199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 smtClean="0">
                <a:solidFill>
                  <a:schemeClr val="accent6">
                    <a:lumMod val="50000"/>
                  </a:schemeClr>
                </a:solidFill>
              </a:rPr>
              <a:t>8. &gt; 14. mnd 2</a:t>
            </a:r>
            <a:r>
              <a:rPr lang="nb-NO" sz="1100" dirty="0" smtClean="0"/>
              <a:t> </a:t>
            </a:r>
            <a:endParaRPr lang="nb-NO" sz="1100" dirty="0"/>
          </a:p>
        </p:txBody>
      </p:sp>
      <p:sp>
        <p:nvSpPr>
          <p:cNvPr id="40" name="TekstSylinder 39"/>
          <p:cNvSpPr txBox="1"/>
          <p:nvPr/>
        </p:nvSpPr>
        <p:spPr>
          <a:xfrm rot="19053225">
            <a:off x="4626894" y="3392985"/>
            <a:ext cx="30199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 smtClean="0"/>
              <a:t>Kontroll vs. Namsmann – Er sak registret – </a:t>
            </a:r>
            <a:r>
              <a:rPr lang="nb-NO" sz="1100" dirty="0" smtClean="0">
                <a:solidFill>
                  <a:srgbClr val="C00000"/>
                </a:solidFill>
              </a:rPr>
              <a:t>Anders</a:t>
            </a:r>
            <a:endParaRPr lang="nb-NO" sz="1100" dirty="0">
              <a:solidFill>
                <a:srgbClr val="FF0000"/>
              </a:solidFill>
            </a:endParaRPr>
          </a:p>
        </p:txBody>
      </p:sp>
      <p:sp>
        <p:nvSpPr>
          <p:cNvPr id="2" name="TekstSylinder 1"/>
          <p:cNvSpPr txBox="1"/>
          <p:nvPr/>
        </p:nvSpPr>
        <p:spPr>
          <a:xfrm>
            <a:off x="444375" y="5509681"/>
            <a:ext cx="4320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/>
              <a:t>Forklaringer til tidslinjen</a:t>
            </a:r>
          </a:p>
          <a:p>
            <a:r>
              <a:rPr lang="nb-NO" sz="1200" b="1" i="1" dirty="0" smtClean="0">
                <a:solidFill>
                  <a:srgbClr val="FF5000"/>
                </a:solidFill>
              </a:rPr>
              <a:t>1. mnd 1  </a:t>
            </a:r>
            <a:r>
              <a:rPr lang="nb-NO" sz="1200" dirty="0" smtClean="0"/>
              <a:t>= den første i måned en (eks. mars)</a:t>
            </a:r>
          </a:p>
          <a:p>
            <a:r>
              <a:rPr lang="nb-NO" sz="1200" b="1" i="1" dirty="0">
                <a:solidFill>
                  <a:srgbClr val="FF5000"/>
                </a:solidFill>
              </a:rPr>
              <a:t>1. mnd </a:t>
            </a:r>
            <a:r>
              <a:rPr lang="nb-NO" sz="1200" b="1" i="1" dirty="0" smtClean="0">
                <a:solidFill>
                  <a:srgbClr val="FF5000"/>
                </a:solidFill>
              </a:rPr>
              <a:t>2  </a:t>
            </a:r>
            <a:r>
              <a:rPr lang="nb-NO" sz="1200" dirty="0"/>
              <a:t>= den første i måned </a:t>
            </a:r>
            <a:r>
              <a:rPr lang="nb-NO" sz="1200" dirty="0" smtClean="0"/>
              <a:t>to (eks. april)</a:t>
            </a:r>
          </a:p>
          <a:p>
            <a:r>
              <a:rPr lang="nb-NO" sz="1200" b="1" dirty="0" smtClean="0">
                <a:solidFill>
                  <a:srgbClr val="FF5000"/>
                </a:solidFill>
              </a:rPr>
              <a:t>&gt;</a:t>
            </a:r>
            <a:r>
              <a:rPr lang="nb-NO" sz="1200" dirty="0" smtClean="0"/>
              <a:t> = mellom to datoer (dvs. en periode)</a:t>
            </a:r>
          </a:p>
          <a:p>
            <a:r>
              <a:rPr lang="nb-NO" sz="1200" b="1" dirty="0" smtClean="0">
                <a:solidFill>
                  <a:srgbClr val="FF5000"/>
                </a:solidFill>
              </a:rPr>
              <a:t>4-18</a:t>
            </a:r>
            <a:r>
              <a:rPr lang="nb-NO" sz="1200" dirty="0" smtClean="0"/>
              <a:t> = varsel etter tvangsfullbyrdelsesloven § 4-18</a:t>
            </a:r>
            <a:endParaRPr lang="nb-NO" sz="1200" dirty="0"/>
          </a:p>
        </p:txBody>
      </p:sp>
      <p:pic>
        <p:nvPicPr>
          <p:cNvPr id="42" name="Bilde 4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978" y="5700012"/>
            <a:ext cx="2258695" cy="635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ktangel 2"/>
          <p:cNvSpPr/>
          <p:nvPr/>
        </p:nvSpPr>
        <p:spPr>
          <a:xfrm>
            <a:off x="7010703" y="99716"/>
            <a:ext cx="18456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nb-NO" sz="800" dirty="0" smtClean="0">
                <a:solidFill>
                  <a:srgbClr val="00B050"/>
                </a:solidFill>
                <a:latin typeface="Minion Pro" panose="020405030503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Opprettet </a:t>
            </a:r>
            <a:r>
              <a:rPr lang="nb-NO" sz="800" dirty="0">
                <a:solidFill>
                  <a:srgbClr val="00B050"/>
                </a:solidFill>
                <a:latin typeface="Minion Pro" panose="020405030503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dato</a:t>
            </a:r>
            <a:r>
              <a:rPr lang="nb-NO" sz="800" dirty="0" smtClean="0">
                <a:solidFill>
                  <a:srgbClr val="00B050"/>
                </a:solidFill>
                <a:latin typeface="Minion Pro" panose="020405030503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oktober 2016 </a:t>
            </a:r>
          </a:p>
          <a:p>
            <a:pPr algn="r">
              <a:spcAft>
                <a:spcPts val="0"/>
              </a:spcAft>
            </a:pPr>
            <a:r>
              <a:rPr lang="nb-NO" sz="800" dirty="0" smtClean="0">
                <a:solidFill>
                  <a:srgbClr val="00B050"/>
                </a:solidFill>
                <a:latin typeface="Minion Pro" panose="020405030503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Opprettet </a:t>
            </a:r>
            <a:r>
              <a:rPr lang="nb-NO" sz="800" dirty="0">
                <a:solidFill>
                  <a:srgbClr val="00B050"/>
                </a:solidFill>
                <a:latin typeface="Minion Pro" panose="020405030503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av: </a:t>
            </a:r>
            <a:r>
              <a:rPr lang="nb-NO" sz="800" dirty="0" smtClean="0">
                <a:solidFill>
                  <a:srgbClr val="00B050"/>
                </a:solidFill>
                <a:latin typeface="Minion Pro" panose="020405030503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Marianne Major Grønn</a:t>
            </a:r>
            <a:endParaRPr lang="nb-NO" sz="800" dirty="0">
              <a:latin typeface="Minion Pro" panose="020405030503060202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nb-NO" sz="800" dirty="0">
                <a:solidFill>
                  <a:srgbClr val="00B050"/>
                </a:solidFill>
                <a:latin typeface="Minion Pro" panose="020405030503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b-NO" sz="800" dirty="0">
              <a:latin typeface="Minion Pro" panose="020405030503060202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nb-NO" sz="800" dirty="0">
                <a:solidFill>
                  <a:srgbClr val="00B050"/>
                </a:solidFill>
                <a:latin typeface="Minion Pro" panose="020405030503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Oppdatert dato: 31. mai 2019</a:t>
            </a:r>
            <a:endParaRPr lang="nb-NO" sz="800" dirty="0">
              <a:latin typeface="Minion Pro" panose="020405030503060202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nb-NO" sz="800" dirty="0">
                <a:solidFill>
                  <a:srgbClr val="00B050"/>
                </a:solidFill>
                <a:latin typeface="Minion Pro" panose="020405030503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Oppdatert av: Marianne Major Grønn</a:t>
            </a:r>
            <a:endParaRPr lang="nb-NO" sz="800" dirty="0">
              <a:effectLst/>
              <a:latin typeface="Minion Pro" panose="020405030503060202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28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434977"/>
              </p:ext>
            </p:extLst>
          </p:nvPr>
        </p:nvGraphicFramePr>
        <p:xfrm>
          <a:off x="467544" y="1268760"/>
          <a:ext cx="8229600" cy="4184904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669291">
                  <a:extLst>
                    <a:ext uri="{9D8B030D-6E8A-4147-A177-3AD203B41FA5}">
                      <a16:colId xmlns:a16="http://schemas.microsoft.com/office/drawing/2014/main" val="444270748"/>
                    </a:ext>
                  </a:extLst>
                </a:gridCol>
                <a:gridCol w="1213647">
                  <a:extLst>
                    <a:ext uri="{9D8B030D-6E8A-4147-A177-3AD203B41FA5}">
                      <a16:colId xmlns:a16="http://schemas.microsoft.com/office/drawing/2014/main" val="2087528829"/>
                    </a:ext>
                  </a:extLst>
                </a:gridCol>
                <a:gridCol w="6346662">
                  <a:extLst>
                    <a:ext uri="{9D8B030D-6E8A-4147-A177-3AD203B41FA5}">
                      <a16:colId xmlns:a16="http://schemas.microsoft.com/office/drawing/2014/main" val="31762290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Dag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solidFill>
                      <a:srgbClr val="FF5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Hvem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solidFill>
                      <a:srgbClr val="FF5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Hva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solidFill>
                      <a:srgbClr val="FF5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67686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1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solidFill>
                      <a:srgbClr val="FF5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 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gradFill flip="none" rotWithShape="1">
                      <a:gsLst>
                        <a:gs pos="0">
                          <a:srgbClr val="FF5000">
                            <a:tint val="66000"/>
                            <a:satMod val="160000"/>
                          </a:srgbClr>
                        </a:gs>
                        <a:gs pos="50000">
                          <a:srgbClr val="FF5000">
                            <a:tint val="44500"/>
                            <a:satMod val="160000"/>
                          </a:srgbClr>
                        </a:gs>
                        <a:gs pos="100000">
                          <a:srgbClr val="FF5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>
                          <a:effectLst/>
                          <a:latin typeface="Minion Pro" panose="02040503050306020203" pitchFamily="18" charset="0"/>
                        </a:rPr>
                        <a:t>Husleie forfaller for alle BO</a:t>
                      </a:r>
                      <a:endParaRPr lang="nb-NO" sz="110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gradFill flip="none" rotWithShape="1">
                      <a:gsLst>
                        <a:gs pos="0">
                          <a:srgbClr val="FF5000">
                            <a:tint val="66000"/>
                            <a:satMod val="160000"/>
                          </a:srgbClr>
                        </a:gs>
                        <a:gs pos="50000">
                          <a:srgbClr val="FF5000">
                            <a:tint val="44500"/>
                            <a:satMod val="160000"/>
                          </a:srgbClr>
                        </a:gs>
                        <a:gs pos="100000">
                          <a:srgbClr val="FF5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9756877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7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solidFill>
                      <a:srgbClr val="FF5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Ella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gradFill flip="none" rotWithShape="1">
                      <a:gsLst>
                        <a:gs pos="0">
                          <a:srgbClr val="FF5000">
                            <a:tint val="66000"/>
                            <a:satMod val="160000"/>
                          </a:srgbClr>
                        </a:gs>
                        <a:gs pos="50000">
                          <a:srgbClr val="FF5000">
                            <a:tint val="44500"/>
                            <a:satMod val="160000"/>
                          </a:srgbClr>
                        </a:gs>
                        <a:gs pos="100000">
                          <a:srgbClr val="FF5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Første varsel m/renter og purregebyr sendes ut til kundene (4-18-varsel)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gradFill flip="none" rotWithShape="1">
                      <a:gsLst>
                        <a:gs pos="0">
                          <a:srgbClr val="FF5000">
                            <a:tint val="66000"/>
                            <a:satMod val="160000"/>
                          </a:srgbClr>
                        </a:gs>
                        <a:gs pos="50000">
                          <a:srgbClr val="FF5000">
                            <a:tint val="44500"/>
                            <a:satMod val="160000"/>
                          </a:srgbClr>
                        </a:gs>
                        <a:gs pos="100000">
                          <a:srgbClr val="FF5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9247382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10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solidFill>
                      <a:srgbClr val="FF5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>
                          <a:effectLst/>
                          <a:latin typeface="Minion Pro" panose="02040503050306020203" pitchFamily="18" charset="0"/>
                        </a:rPr>
                        <a:t>Ella</a:t>
                      </a:r>
                      <a:endParaRPr lang="nb-NO" sz="110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gradFill flip="none" rotWithShape="1">
                      <a:gsLst>
                        <a:gs pos="0">
                          <a:srgbClr val="FF5000">
                            <a:tint val="66000"/>
                            <a:satMod val="160000"/>
                          </a:srgbClr>
                        </a:gs>
                        <a:gs pos="50000">
                          <a:srgbClr val="FF5000">
                            <a:tint val="44500"/>
                            <a:satMod val="160000"/>
                          </a:srgbClr>
                        </a:gs>
                        <a:gs pos="100000">
                          <a:srgbClr val="FF5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Faktura for neste husleie sendes ut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gradFill flip="none" rotWithShape="1">
                      <a:gsLst>
                        <a:gs pos="0">
                          <a:srgbClr val="FF5000">
                            <a:tint val="66000"/>
                            <a:satMod val="160000"/>
                          </a:srgbClr>
                        </a:gs>
                        <a:gs pos="50000">
                          <a:srgbClr val="FF5000">
                            <a:tint val="44500"/>
                            <a:satMod val="160000"/>
                          </a:srgbClr>
                        </a:gs>
                        <a:gs pos="100000">
                          <a:srgbClr val="FF5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5771223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14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solidFill>
                      <a:srgbClr val="FF5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>
                          <a:effectLst/>
                          <a:latin typeface="Minion Pro" panose="02040503050306020203" pitchFamily="18" charset="0"/>
                        </a:rPr>
                        <a:t>Anders</a:t>
                      </a:r>
                      <a:endParaRPr lang="nb-NO" sz="110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gradFill flip="none" rotWithShape="1">
                      <a:gsLst>
                        <a:gs pos="0">
                          <a:srgbClr val="FF5000">
                            <a:tint val="66000"/>
                            <a:satMod val="160000"/>
                          </a:srgbClr>
                        </a:gs>
                        <a:gs pos="50000">
                          <a:srgbClr val="FF5000">
                            <a:tint val="44500"/>
                            <a:satMod val="160000"/>
                          </a:srgbClr>
                        </a:gs>
                        <a:gs pos="100000">
                          <a:srgbClr val="FF5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SMS sendes til kunden, med varsel om at de snart sendes til namsmannen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gradFill flip="none" rotWithShape="1">
                      <a:gsLst>
                        <a:gs pos="0">
                          <a:srgbClr val="FF5000">
                            <a:tint val="66000"/>
                            <a:satMod val="160000"/>
                          </a:srgbClr>
                        </a:gs>
                        <a:gs pos="50000">
                          <a:srgbClr val="FF5000">
                            <a:tint val="44500"/>
                            <a:satMod val="160000"/>
                          </a:srgbClr>
                        </a:gs>
                        <a:gs pos="100000">
                          <a:srgbClr val="FF5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4420784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21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solidFill>
                      <a:srgbClr val="FF5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>
                          <a:effectLst/>
                          <a:latin typeface="Minion Pro" panose="02040503050306020203" pitchFamily="18" charset="0"/>
                        </a:rPr>
                        <a:t>Ella</a:t>
                      </a:r>
                      <a:endParaRPr lang="nb-NO" sz="110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gradFill flip="none" rotWithShape="1">
                      <a:gsLst>
                        <a:gs pos="0">
                          <a:srgbClr val="FF5000">
                            <a:tint val="66000"/>
                            <a:satMod val="160000"/>
                          </a:srgbClr>
                        </a:gs>
                        <a:gs pos="50000">
                          <a:srgbClr val="FF5000">
                            <a:tint val="44500"/>
                            <a:satMod val="160000"/>
                          </a:srgbClr>
                        </a:gs>
                        <a:gs pos="100000">
                          <a:srgbClr val="FF5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Foretar namsmannskjøring i Master. Begjæring om fravikelse sendes til namsmannen. 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gradFill flip="none" rotWithShape="1">
                      <a:gsLst>
                        <a:gs pos="0">
                          <a:srgbClr val="FF5000">
                            <a:tint val="66000"/>
                            <a:satMod val="160000"/>
                          </a:srgbClr>
                        </a:gs>
                        <a:gs pos="50000">
                          <a:srgbClr val="FF5000">
                            <a:tint val="44500"/>
                            <a:satMod val="160000"/>
                          </a:srgbClr>
                        </a:gs>
                        <a:gs pos="100000">
                          <a:srgbClr val="FF5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2506980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22-38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solidFill>
                      <a:srgbClr val="FF5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>
                          <a:effectLst/>
                          <a:latin typeface="Minion Pro" panose="02040503050306020203" pitchFamily="18" charset="0"/>
                        </a:rPr>
                        <a:t>Anders</a:t>
                      </a:r>
                      <a:endParaRPr lang="nb-NO" sz="110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gradFill flip="none" rotWithShape="1">
                      <a:gsLst>
                        <a:gs pos="0">
                          <a:srgbClr val="FF5000">
                            <a:tint val="66000"/>
                            <a:satMod val="160000"/>
                          </a:srgbClr>
                        </a:gs>
                        <a:gs pos="50000">
                          <a:srgbClr val="FF5000">
                            <a:tint val="44500"/>
                            <a:satMod val="160000"/>
                          </a:srgbClr>
                        </a:gs>
                        <a:gs pos="100000">
                          <a:srgbClr val="FF5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Forsøker å oppnå kontakt med kundene via e-post, telefon, SMS, utlevering av brosjyre etc.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gradFill flip="none" rotWithShape="1">
                      <a:gsLst>
                        <a:gs pos="0">
                          <a:srgbClr val="FF5000">
                            <a:tint val="66000"/>
                            <a:satMod val="160000"/>
                          </a:srgbClr>
                        </a:gs>
                        <a:gs pos="50000">
                          <a:srgbClr val="FF5000">
                            <a:tint val="44500"/>
                            <a:satMod val="160000"/>
                          </a:srgbClr>
                        </a:gs>
                        <a:gs pos="100000">
                          <a:srgbClr val="FF5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6053462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28-38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solidFill>
                      <a:srgbClr val="FF5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>
                          <a:effectLst/>
                          <a:latin typeface="Minion Pro" panose="02040503050306020203" pitchFamily="18" charset="0"/>
                        </a:rPr>
                        <a:t>Abou/Anders</a:t>
                      </a:r>
                      <a:endParaRPr lang="nb-NO" sz="110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gradFill flip="none" rotWithShape="1">
                      <a:gsLst>
                        <a:gs pos="0">
                          <a:srgbClr val="FF5000">
                            <a:tint val="66000"/>
                            <a:satMod val="160000"/>
                          </a:srgbClr>
                        </a:gs>
                        <a:gs pos="50000">
                          <a:srgbClr val="FF5000">
                            <a:tint val="44500"/>
                            <a:satMod val="160000"/>
                          </a:srgbClr>
                        </a:gs>
                        <a:gs pos="100000">
                          <a:srgbClr val="FF5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Forsøker å oppnå direkte, fysisk kontakt med kundene ved oppmøte på kundens adresse, samt oppheng av brosjyre på døren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gradFill flip="none" rotWithShape="1">
                      <a:gsLst>
                        <a:gs pos="0">
                          <a:srgbClr val="FF5000">
                            <a:tint val="66000"/>
                            <a:satMod val="160000"/>
                          </a:srgbClr>
                        </a:gs>
                        <a:gs pos="50000">
                          <a:srgbClr val="FF5000">
                            <a:tint val="44500"/>
                            <a:satMod val="160000"/>
                          </a:srgbClr>
                        </a:gs>
                        <a:gs pos="100000">
                          <a:srgbClr val="FF5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872182322"/>
                  </a:ext>
                </a:extLst>
              </a:tr>
              <a:tr h="2457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37-44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solidFill>
                      <a:srgbClr val="FF5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>
                          <a:effectLst/>
                          <a:latin typeface="Minion Pro" panose="02040503050306020203" pitchFamily="18" charset="0"/>
                        </a:rPr>
                        <a:t>Abou/Anders</a:t>
                      </a:r>
                      <a:endParaRPr lang="nb-NO" sz="110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gradFill flip="none" rotWithShape="1">
                      <a:gsLst>
                        <a:gs pos="0">
                          <a:srgbClr val="FF5000">
                            <a:tint val="66000"/>
                            <a:satMod val="160000"/>
                          </a:srgbClr>
                        </a:gs>
                        <a:gs pos="50000">
                          <a:srgbClr val="FF5000">
                            <a:tint val="44500"/>
                            <a:satMod val="160000"/>
                          </a:srgbClr>
                        </a:gs>
                        <a:gs pos="100000">
                          <a:srgbClr val="FF5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Fysisk kontroll av leiligheten. Er den fortsatt bebodd?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gradFill flip="none" rotWithShape="1">
                      <a:gsLst>
                        <a:gs pos="0">
                          <a:srgbClr val="FF5000">
                            <a:tint val="66000"/>
                            <a:satMod val="160000"/>
                          </a:srgbClr>
                        </a:gs>
                        <a:gs pos="50000">
                          <a:srgbClr val="FF5000">
                            <a:tint val="44500"/>
                            <a:satMod val="160000"/>
                          </a:srgbClr>
                        </a:gs>
                        <a:gs pos="100000">
                          <a:srgbClr val="FF5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181195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42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solidFill>
                      <a:srgbClr val="FF5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>
                          <a:effectLst/>
                          <a:latin typeface="Minion Pro" panose="02040503050306020203" pitchFamily="18" charset="0"/>
                        </a:rPr>
                        <a:t>Anders</a:t>
                      </a:r>
                      <a:endParaRPr lang="nb-NO" sz="110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gradFill flip="none" rotWithShape="1">
                      <a:gsLst>
                        <a:gs pos="0">
                          <a:srgbClr val="FF5000">
                            <a:tint val="66000"/>
                            <a:satMod val="160000"/>
                          </a:srgbClr>
                        </a:gs>
                        <a:gs pos="50000">
                          <a:srgbClr val="FF5000">
                            <a:tint val="44500"/>
                            <a:satMod val="160000"/>
                          </a:srgbClr>
                        </a:gs>
                        <a:gs pos="100000">
                          <a:srgbClr val="FF5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Sjekker om saken er registrert hos namsmannen. Papirer fra namsmannen legges inn i Master fortløpende. 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gradFill flip="none" rotWithShape="1">
                      <a:gsLst>
                        <a:gs pos="0">
                          <a:srgbClr val="FF5000">
                            <a:tint val="66000"/>
                            <a:satMod val="160000"/>
                          </a:srgbClr>
                        </a:gs>
                        <a:gs pos="50000">
                          <a:srgbClr val="FF5000">
                            <a:tint val="44500"/>
                            <a:satMod val="160000"/>
                          </a:srgbClr>
                        </a:gs>
                        <a:gs pos="100000">
                          <a:srgbClr val="FF5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289850356"/>
                  </a:ext>
                </a:extLst>
              </a:tr>
              <a:tr h="4845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44-51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solidFill>
                      <a:srgbClr val="FF5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>
                          <a:effectLst/>
                          <a:latin typeface="Minion Pro" panose="02040503050306020203" pitchFamily="18" charset="0"/>
                        </a:rPr>
                        <a:t>Lena</a:t>
                      </a:r>
                      <a:endParaRPr lang="nb-NO" sz="110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gradFill flip="none" rotWithShape="1">
                      <a:gsLst>
                        <a:gs pos="0">
                          <a:srgbClr val="FF5000">
                            <a:tint val="66000"/>
                            <a:satMod val="160000"/>
                          </a:srgbClr>
                        </a:gs>
                        <a:gs pos="50000">
                          <a:srgbClr val="FF5000">
                            <a:tint val="44500"/>
                            <a:satMod val="160000"/>
                          </a:srgbClr>
                        </a:gs>
                        <a:gs pos="100000">
                          <a:srgbClr val="FF5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Fraflytting avtales med kunden. Sluttoppgjør produseres. Saken trekkes fra namsmannen, så sant kunden har levert leiligheten. 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gradFill flip="none" rotWithShape="1">
                      <a:gsLst>
                        <a:gs pos="0">
                          <a:srgbClr val="FF5000">
                            <a:tint val="66000"/>
                            <a:satMod val="160000"/>
                          </a:srgbClr>
                        </a:gs>
                        <a:gs pos="50000">
                          <a:srgbClr val="FF5000">
                            <a:tint val="44500"/>
                            <a:satMod val="160000"/>
                          </a:srgbClr>
                        </a:gs>
                        <a:gs pos="100000">
                          <a:srgbClr val="FF5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772971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Ca. 50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solidFill>
                      <a:srgbClr val="FF5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100">
                          <a:effectLst/>
                          <a:latin typeface="Minion Pro" panose="02040503050306020203" pitchFamily="18" charset="0"/>
                        </a:rPr>
                        <a:t>Abou</a:t>
                      </a:r>
                      <a:endParaRPr lang="nb-NO" sz="110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gradFill flip="none" rotWithShape="1">
                      <a:gsLst>
                        <a:gs pos="0">
                          <a:srgbClr val="FF5000">
                            <a:tint val="66000"/>
                            <a:satMod val="160000"/>
                          </a:srgbClr>
                        </a:gs>
                        <a:gs pos="50000">
                          <a:srgbClr val="FF5000">
                            <a:tint val="44500"/>
                            <a:satMod val="160000"/>
                          </a:srgbClr>
                        </a:gs>
                        <a:gs pos="100000">
                          <a:srgbClr val="FF5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nb-NO" sz="1100" dirty="0">
                          <a:effectLst/>
                          <a:latin typeface="Minion Pro" panose="02040503050306020203" pitchFamily="18" charset="0"/>
                        </a:rPr>
                        <a:t>Utkastelse gjennomføres sammen med namsmannen. </a:t>
                      </a:r>
                      <a:endParaRPr lang="nb-NO" sz="1100" dirty="0">
                        <a:effectLst/>
                        <a:latin typeface="Minion Pro" panose="020405030503060202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6675" marB="57150">
                    <a:gradFill flip="none" rotWithShape="1">
                      <a:gsLst>
                        <a:gs pos="0">
                          <a:srgbClr val="FF5000">
                            <a:tint val="66000"/>
                            <a:satMod val="160000"/>
                          </a:srgbClr>
                        </a:gs>
                        <a:gs pos="50000">
                          <a:srgbClr val="FF5000">
                            <a:tint val="44500"/>
                            <a:satMod val="160000"/>
                          </a:srgbClr>
                        </a:gs>
                        <a:gs pos="100000">
                          <a:srgbClr val="FF5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412327808"/>
                  </a:ext>
                </a:extLst>
              </a:tr>
            </a:tbl>
          </a:graphicData>
        </a:graphic>
      </p:graphicFrame>
      <p:sp>
        <p:nvSpPr>
          <p:cNvPr id="7" name="TekstSylinder 6"/>
          <p:cNvSpPr txBox="1"/>
          <p:nvPr/>
        </p:nvSpPr>
        <p:spPr>
          <a:xfrm>
            <a:off x="539552" y="404664"/>
            <a:ext cx="3888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rgbClr val="FF5000"/>
                </a:solidFill>
                <a:latin typeface="Minion Pro" panose="02040503050306020203" pitchFamily="18" charset="0"/>
              </a:rPr>
              <a:t>Forklaring til tidslinjen i antall dager </a:t>
            </a:r>
            <a:endParaRPr lang="nb-NO" sz="1400" b="1" dirty="0">
              <a:solidFill>
                <a:srgbClr val="FF5000"/>
              </a:solidFill>
              <a:latin typeface="Minion Pro" panose="020405030503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66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405</Words>
  <Application>Microsoft Office PowerPoint</Application>
  <PresentationFormat>Skjermfremvisning (4:3)</PresentationFormat>
  <Paragraphs>70</Paragraphs>
  <Slides>2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2</vt:i4>
      </vt:variant>
    </vt:vector>
  </HeadingPairs>
  <TitlesOfParts>
    <vt:vector size="7" baseType="lpstr">
      <vt:lpstr>Arial</vt:lpstr>
      <vt:lpstr>Calibri</vt:lpstr>
      <vt:lpstr>Minion Pro</vt:lpstr>
      <vt:lpstr>Times New Roman</vt:lpstr>
      <vt:lpstr>Office-tema</vt:lpstr>
      <vt:lpstr>PowerPoint-presentasjon</vt:lpstr>
      <vt:lpstr>PowerPoint-presentasjon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Marianne Grønn</dc:creator>
  <cp:lastModifiedBy>Marianne Grønn</cp:lastModifiedBy>
  <cp:revision>33</cp:revision>
  <dcterms:created xsi:type="dcterms:W3CDTF">2016-10-14T07:43:22Z</dcterms:created>
  <dcterms:modified xsi:type="dcterms:W3CDTF">2019-06-04T10:36:23Z</dcterms:modified>
</cp:coreProperties>
</file>